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5"/>
  </p:notesMasterIdLst>
  <p:handoutMasterIdLst>
    <p:handoutMasterId r:id="rId26"/>
  </p:handoutMasterIdLst>
  <p:sldIdLst>
    <p:sldId id="277" r:id="rId4"/>
    <p:sldId id="399" r:id="rId5"/>
    <p:sldId id="400" r:id="rId6"/>
    <p:sldId id="408" r:id="rId7"/>
    <p:sldId id="401" r:id="rId8"/>
    <p:sldId id="411" r:id="rId9"/>
    <p:sldId id="402" r:id="rId10"/>
    <p:sldId id="412" r:id="rId11"/>
    <p:sldId id="413" r:id="rId12"/>
    <p:sldId id="403" r:id="rId13"/>
    <p:sldId id="414" r:id="rId14"/>
    <p:sldId id="404" r:id="rId15"/>
    <p:sldId id="415" r:id="rId16"/>
    <p:sldId id="416" r:id="rId17"/>
    <p:sldId id="417" r:id="rId18"/>
    <p:sldId id="418" r:id="rId19"/>
    <p:sldId id="419" r:id="rId20"/>
    <p:sldId id="420" r:id="rId21"/>
    <p:sldId id="405" r:id="rId22"/>
    <p:sldId id="406" r:id="rId23"/>
    <p:sldId id="4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99" d="100"/>
          <a:sy n="99" d="100"/>
        </p:scale>
        <p:origin x="307"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drive/folders/1Co3mKJwZI3SvVHLU_---sYZzGRVKua3Y?usp=sharing" TargetMode="External"/><Relationship Id="rId2" Type="http://schemas.openxmlformats.org/officeDocument/2006/relationships/hyperlink" Target="https://drive.google.com/drive/folders/19RpQTaqnTLzCoxQynsF8NnvPK4XjMKaV?usp=sharing" TargetMode="External"/><Relationship Id="rId1" Type="http://schemas.openxmlformats.org/officeDocument/2006/relationships/slideLayout" Target="../slideLayouts/slideLayout2.xml"/><Relationship Id="rId4" Type="http://schemas.openxmlformats.org/officeDocument/2006/relationships/hyperlink" Target="https://drive.google.com/drive/folders/1R6--HmghKBWTM-taybng4zJeUo63Bprp?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araburahul19.wixsite.com/my-site-1" TargetMode="External"/><Relationship Id="rId2" Type="http://schemas.openxmlformats.org/officeDocument/2006/relationships/hyperlink" Target="https://drive.google.com/drive/folders/1kzgAZtn7fahrOeusAW5ZwpBbZm4e2b6p?usp=sha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in3W1d_BpXw" TargetMode="External"/><Relationship Id="rId2" Type="http://schemas.openxmlformats.org/officeDocument/2006/relationships/hyperlink" Target="https://www.youtube.com/watch?v=TCpA1nhfG6A" TargetMode="External"/><Relationship Id="rId1" Type="http://schemas.openxmlformats.org/officeDocument/2006/relationships/slideLayout" Target="../slideLayouts/slideLayout2.xml"/><Relationship Id="rId5" Type="http://schemas.openxmlformats.org/officeDocument/2006/relationships/hyperlink" Target="https://www.twilio.com/" TargetMode="External"/><Relationship Id="rId4" Type="http://schemas.openxmlformats.org/officeDocument/2006/relationships/hyperlink" Target="https://www.youtube.com/watch?v=3hEipRDH3_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9RpQTaqnTLzCoxQynsF8NnvPK4XjMKaV?usp=sharing" TargetMode="External"/><Relationship Id="rId2" Type="http://schemas.openxmlformats.org/officeDocument/2006/relationships/hyperlink" Target="https://drive.google.com/drive/u/1/folders/19RpQTaqnTLzCoxQynsF8NnvPK4XjMKaV"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123633"/>
            <a:ext cx="6829425" cy="3149633"/>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a:t>
            </a:r>
            <a:r>
              <a:rPr lang="en-US" sz="2400" i="1" dirty="0" smtClean="0">
                <a:solidFill>
                  <a:srgbClr val="000000"/>
                </a:solidFill>
              </a:rPr>
              <a:t>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smtClean="0">
                <a:solidFill>
                  <a:srgbClr val="000000"/>
                </a:solidFill>
              </a:rPr>
              <a:t> IN</a:t>
            </a:r>
          </a:p>
          <a:p>
            <a:pPr algn="ctr">
              <a:lnSpc>
                <a:spcPct val="150000"/>
              </a:lnSpc>
            </a:pPr>
            <a:r>
              <a:rPr lang="en-US" sz="2400" dirty="0">
                <a:solidFill>
                  <a:srgbClr val="000000"/>
                </a:solidFill>
              </a:rPr>
              <a:t>COMPUTER SCIENCE AND ENGINEERING</a:t>
            </a:r>
          </a:p>
          <a:p>
            <a:pPr algn="ctr">
              <a:lnSpc>
                <a:spcPct val="150000"/>
              </a:lnSpc>
            </a:pPr>
            <a:r>
              <a:rPr lang="en-US" sz="2400" dirty="0">
                <a:solidFill>
                  <a:srgbClr val="000000"/>
                </a:solidFill>
              </a:rPr>
              <a:t>(Internet of Things)</a:t>
            </a: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smtClean="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smtClean="0">
                <a:latin typeface="Arial Black" pitchFamily="34" charset="0"/>
              </a:rPr>
              <a:t>SMART GARAGE</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389931" y="3633318"/>
            <a:ext cx="3228961" cy="2400657"/>
          </a:xfrm>
          <a:prstGeom prst="rect">
            <a:avLst/>
          </a:prstGeom>
          <a:noFill/>
        </p:spPr>
        <p:txBody>
          <a:bodyPr wrap="none" rtlCol="0">
            <a:spAutoFit/>
          </a:bodyPr>
          <a:lstStyle/>
          <a:p>
            <a:r>
              <a:rPr lang="en-US" sz="2000" b="1" dirty="0"/>
              <a:t>Submitted by: </a:t>
            </a:r>
            <a:endParaRPr lang="en-US" sz="2000" b="1" dirty="0" smtClean="0"/>
          </a:p>
          <a:p>
            <a:endParaRPr lang="en-US" dirty="0"/>
          </a:p>
          <a:p>
            <a:endParaRPr lang="en-US" dirty="0"/>
          </a:p>
          <a:p>
            <a:r>
              <a:rPr lang="en-US" dirty="0" smtClean="0"/>
              <a:t>PARIKSHIT SHARMA(19BCS4520</a:t>
            </a:r>
            <a:r>
              <a:rPr lang="en-US" dirty="0"/>
              <a:t>)</a:t>
            </a:r>
          </a:p>
          <a:p>
            <a:r>
              <a:rPr lang="en-US" dirty="0" smtClean="0"/>
              <a:t>SARABJIT KAUR(19BCS4536</a:t>
            </a:r>
            <a:r>
              <a:rPr lang="en-US" dirty="0"/>
              <a:t>)</a:t>
            </a:r>
          </a:p>
          <a:p>
            <a:r>
              <a:rPr lang="en-US" dirty="0" smtClean="0"/>
              <a:t>S.V.N RAHUL(19BCS4539</a:t>
            </a:r>
            <a:r>
              <a:rPr lang="en-US" dirty="0"/>
              <a:t>)</a:t>
            </a:r>
          </a:p>
          <a:p>
            <a:r>
              <a:rPr lang="en-US" dirty="0" smtClean="0"/>
              <a:t>RITIKA (</a:t>
            </a:r>
            <a:r>
              <a:rPr lang="en-US" dirty="0"/>
              <a:t>19BCS4540)</a:t>
            </a:r>
            <a:r>
              <a:rPr lang="en-US" sz="2000" dirty="0" smtClean="0"/>
              <a:t> </a:t>
            </a:r>
            <a:endParaRPr lang="en-US" sz="2000" dirty="0"/>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smtClean="0"/>
              <a:t>Dr. MONICA LUTHRA</a:t>
            </a:r>
            <a:endParaRPr lang="en-US" sz="2000" dirty="0"/>
          </a:p>
          <a:p>
            <a:endParaRPr lang="en-US" sz="2000" dirty="0"/>
          </a:p>
        </p:txBody>
      </p:sp>
    </p:spTree>
    <p:extLst>
      <p:ext uri="{BB962C8B-B14F-4D97-AF65-F5344CB8AC3E}">
        <p14:creationId xmlns:p14="http://schemas.microsoft.com/office/powerpoint/2010/main" val="45650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used</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10" name="Content Placeholder 9"/>
          <p:cNvPicPr>
            <a:picLocks noGrp="1"/>
          </p:cNvPicPr>
          <p:nvPr>
            <p:ph idx="1"/>
          </p:nvPr>
        </p:nvPicPr>
        <p:blipFill>
          <a:blip r:embed="rId2"/>
          <a:stretch>
            <a:fillRect/>
          </a:stretch>
        </p:blipFill>
        <p:spPr>
          <a:xfrm>
            <a:off x="462988" y="1389063"/>
            <a:ext cx="10185722" cy="5468937"/>
          </a:xfrm>
          <a:prstGeom prst="rect">
            <a:avLst/>
          </a:prstGeom>
        </p:spPr>
      </p:pic>
    </p:spTree>
    <p:extLst>
      <p:ext uri="{BB962C8B-B14F-4D97-AF65-F5344CB8AC3E}">
        <p14:creationId xmlns:p14="http://schemas.microsoft.com/office/powerpoint/2010/main" val="2285240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6218"/>
            <a:ext cx="10515600" cy="6455257"/>
          </a:xfrm>
        </p:spPr>
        <p:txBody>
          <a:bodyPr>
            <a:normAutofit lnSpcReduction="10000"/>
          </a:bodyPr>
          <a:lstStyle/>
          <a:p>
            <a:r>
              <a:rPr lang="en-US" dirty="0"/>
              <a:t>Step-1: Start</a:t>
            </a:r>
          </a:p>
          <a:p>
            <a:r>
              <a:rPr lang="en-US" dirty="0" smtClean="0"/>
              <a:t>Step-2</a:t>
            </a:r>
            <a:r>
              <a:rPr lang="en-US" dirty="0"/>
              <a:t>: The vehicle is approaching the Garage.</a:t>
            </a:r>
          </a:p>
          <a:p>
            <a:r>
              <a:rPr lang="en-US" dirty="0" smtClean="0"/>
              <a:t>Step-3</a:t>
            </a:r>
            <a:r>
              <a:rPr lang="en-US" dirty="0"/>
              <a:t>: </a:t>
            </a:r>
            <a:r>
              <a:rPr lang="en-US" dirty="0" err="1"/>
              <a:t>Ir</a:t>
            </a:r>
            <a:r>
              <a:rPr lang="en-US" dirty="0"/>
              <a:t> sensor start sensing the vehicle and if yes the garage door is opened, and </a:t>
            </a:r>
            <a:r>
              <a:rPr lang="en-US" dirty="0" smtClean="0"/>
              <a:t>Buzzer </a:t>
            </a:r>
            <a:r>
              <a:rPr lang="en-US" dirty="0"/>
              <a:t>gives a sound outside and </a:t>
            </a:r>
            <a:r>
              <a:rPr lang="en-US" dirty="0" err="1"/>
              <a:t>Redlight</a:t>
            </a:r>
            <a:r>
              <a:rPr lang="en-US" dirty="0"/>
              <a:t> also blinks outside the garage, Greenlight blinks inside the garage,</a:t>
            </a:r>
          </a:p>
          <a:p>
            <a:r>
              <a:rPr lang="en-US" dirty="0" smtClean="0"/>
              <a:t>Step-4</a:t>
            </a:r>
            <a:r>
              <a:rPr lang="en-US" dirty="0"/>
              <a:t>: After sensing the vehicle door open and wait till the vehicle is parked and remains all in the off state, the Garage door closes accordingly.</a:t>
            </a:r>
          </a:p>
          <a:p>
            <a:r>
              <a:rPr lang="en-US" dirty="0"/>
              <a:t>Step-5:If it's connected to </a:t>
            </a:r>
            <a:r>
              <a:rPr lang="en-US" dirty="0" err="1"/>
              <a:t>Wifi</a:t>
            </a:r>
            <a:r>
              <a:rPr lang="en-US" dirty="0"/>
              <a:t> or cloud the garage status can be checked by using </a:t>
            </a:r>
            <a:r>
              <a:rPr lang="en-US" dirty="0" err="1"/>
              <a:t>Whatsapp</a:t>
            </a:r>
            <a:r>
              <a:rPr lang="en-US" dirty="0"/>
              <a:t> </a:t>
            </a:r>
            <a:r>
              <a:rPr lang="en-US" dirty="0" err="1"/>
              <a:t>Api</a:t>
            </a:r>
            <a:r>
              <a:rPr lang="en-US" dirty="0"/>
              <a:t> by giving its id, You can check the status of the garage in the </a:t>
            </a:r>
            <a:r>
              <a:rPr lang="en-US" dirty="0" err="1"/>
              <a:t>Twilio</a:t>
            </a:r>
            <a:r>
              <a:rPr lang="en-US" dirty="0"/>
              <a:t> software </a:t>
            </a:r>
            <a:r>
              <a:rPr lang="en-US" dirty="0" err="1"/>
              <a:t>I,.e</a:t>
            </a:r>
            <a:r>
              <a:rPr lang="en-US" dirty="0"/>
              <a:t> the name, contact details of the garage accessed, IP address, Date and time, And the location of the place from where the garage has been accessed.</a:t>
            </a:r>
          </a:p>
          <a:p>
            <a:r>
              <a:rPr lang="en-US" dirty="0"/>
              <a:t>Step-6: If no the garage remains as it is that is closed.</a:t>
            </a:r>
          </a:p>
          <a:p>
            <a:r>
              <a:rPr lang="en-US" dirty="0"/>
              <a:t>Step -7:Stop.</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spTree>
    <p:extLst>
      <p:ext uri="{BB962C8B-B14F-4D97-AF65-F5344CB8AC3E}">
        <p14:creationId xmlns:p14="http://schemas.microsoft.com/office/powerpoint/2010/main" val="247180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and Outputs</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smtClean="0"/>
              <a:t>Video:</a:t>
            </a:r>
          </a:p>
          <a:p>
            <a:pPr marL="0" indent="0">
              <a:buNone/>
            </a:pPr>
            <a:r>
              <a:rPr lang="en-US" dirty="0" smtClean="0"/>
              <a:t>Hardware:</a:t>
            </a:r>
          </a:p>
          <a:p>
            <a:pPr marL="0" indent="0">
              <a:buNone/>
            </a:pPr>
            <a:r>
              <a:rPr lang="en-IN" u="sng" dirty="0">
                <a:hlinkClick r:id="rId2"/>
              </a:rPr>
              <a:t>https://</a:t>
            </a:r>
            <a:r>
              <a:rPr lang="en-IN" u="sng" dirty="0" smtClean="0">
                <a:hlinkClick r:id="rId2"/>
              </a:rPr>
              <a:t>drive.google.com/drive/folders/19RpQTaqnTLzCoxQynsF8NnvPK4XjMKaV?usp=sharing</a:t>
            </a:r>
            <a:endParaRPr lang="en-IN" u="sng" dirty="0" smtClean="0"/>
          </a:p>
          <a:p>
            <a:pPr marL="0" indent="0">
              <a:buNone/>
            </a:pPr>
            <a:r>
              <a:rPr lang="en-IN" u="sng" dirty="0" err="1" smtClean="0"/>
              <a:t>Tinkercad</a:t>
            </a:r>
            <a:r>
              <a:rPr lang="en-IN" u="sng" dirty="0" smtClean="0"/>
              <a:t> stimulation:</a:t>
            </a:r>
            <a:endParaRPr lang="en-US" dirty="0"/>
          </a:p>
          <a:p>
            <a:pPr marL="0" indent="0">
              <a:buNone/>
            </a:pPr>
            <a:r>
              <a:rPr lang="en-IN" dirty="0">
                <a:hlinkClick r:id="rId3"/>
              </a:rPr>
              <a:t>https://drive.google.com/drive/folders/1Co3mKJwZI3SvVHLU_---</a:t>
            </a:r>
            <a:r>
              <a:rPr lang="en-IN" dirty="0" smtClean="0">
                <a:hlinkClick r:id="rId3"/>
              </a:rPr>
              <a:t>sYZzGRVKua3Y?usp=sharing</a:t>
            </a:r>
            <a:endParaRPr lang="en-IN" dirty="0" smtClean="0"/>
          </a:p>
          <a:p>
            <a:pPr marL="0" indent="0">
              <a:buNone/>
            </a:pPr>
            <a:r>
              <a:rPr lang="en-IN" dirty="0"/>
              <a:t>Link for </a:t>
            </a:r>
            <a:r>
              <a:rPr lang="en-IN" dirty="0" err="1"/>
              <a:t>Twilio</a:t>
            </a:r>
            <a:r>
              <a:rPr lang="en-IN" dirty="0"/>
              <a:t> video stimulation:</a:t>
            </a:r>
            <a:endParaRPr lang="en-US" dirty="0"/>
          </a:p>
          <a:p>
            <a:pPr marL="0" indent="0">
              <a:buNone/>
            </a:pPr>
            <a:r>
              <a:rPr lang="en-IN" u="sng" dirty="0">
                <a:hlinkClick r:id="rId4"/>
              </a:rPr>
              <a:t>https://drive.google.com/drive/folders/1R6--HmghKBWTM-taybng4zJeUo63Bprp?usp=sharing</a:t>
            </a:r>
            <a:endParaRPr lang="en-US" dirty="0"/>
          </a:p>
          <a:p>
            <a:pPr marL="0" indent="0">
              <a:buNone/>
            </a:pPr>
            <a:endParaRPr lang="en-IN"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400366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lstStyle/>
          <a:p>
            <a:pPr marL="0" indent="0">
              <a:buNone/>
            </a:pPr>
            <a:r>
              <a:rPr lang="en-IN" dirty="0"/>
              <a:t>Link for Google assistant connected by IFTTT(Stimulation)</a:t>
            </a:r>
            <a:endParaRPr lang="en-US" dirty="0"/>
          </a:p>
          <a:p>
            <a:pPr marL="0" indent="0">
              <a:buNone/>
            </a:pPr>
            <a:r>
              <a:rPr lang="en-IN" u="sng" dirty="0">
                <a:hlinkClick r:id="rId2"/>
              </a:rPr>
              <a:t>https://</a:t>
            </a:r>
            <a:r>
              <a:rPr lang="en-IN" u="sng" dirty="0" smtClean="0">
                <a:hlinkClick r:id="rId2"/>
              </a:rPr>
              <a:t>drive.google.com/drive/folders/1kzgAZtn7fahrOeusAW5ZwpBbZm4e2b6p?usp=sharing</a:t>
            </a:r>
            <a:endParaRPr lang="en-IN" u="sng" dirty="0" smtClean="0"/>
          </a:p>
          <a:p>
            <a:pPr marL="0" indent="0">
              <a:buNone/>
            </a:pPr>
            <a:r>
              <a:rPr lang="en-IN" u="sng" dirty="0" smtClean="0"/>
              <a:t>Website:</a:t>
            </a:r>
          </a:p>
          <a:p>
            <a:pPr marL="0" indent="0">
              <a:buNone/>
            </a:pPr>
            <a:r>
              <a:rPr lang="en-IN" u="sng" dirty="0">
                <a:hlinkClick r:id="rId3"/>
              </a:rPr>
              <a:t>https://saraburahul19.wixsite.com/my-site-1</a:t>
            </a:r>
            <a:r>
              <a:rPr lang="en-IN" dirty="0"/>
              <a:t>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spTree>
    <p:extLst>
      <p:ext uri="{BB962C8B-B14F-4D97-AF65-F5344CB8AC3E}">
        <p14:creationId xmlns:p14="http://schemas.microsoft.com/office/powerpoint/2010/main" val="370996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5667"/>
            <a:ext cx="10515600" cy="1355022"/>
          </a:xfrm>
        </p:spPr>
        <p:txBody>
          <a:bodyPr/>
          <a:lstStyle/>
          <a:p>
            <a:r>
              <a:rPr lang="en-US" dirty="0" smtClean="0"/>
              <a:t> PROTOTYPE</a:t>
            </a:r>
            <a:endParaRPr lang="en-US" dirty="0"/>
          </a:p>
        </p:txBody>
      </p:sp>
      <p:sp>
        <p:nvSpPr>
          <p:cNvPr id="4" name="Content Placeholder 3"/>
          <p:cNvSpPr>
            <a:spLocks noGrp="1"/>
          </p:cNvSpPr>
          <p:nvPr>
            <p:ph sz="half" idx="2"/>
          </p:nvPr>
        </p:nvSpPr>
        <p:spPr>
          <a:xfrm>
            <a:off x="839788" y="1296365"/>
            <a:ext cx="5157787" cy="4893298"/>
          </a:xfrm>
        </p:spPr>
        <p:txBody>
          <a:bodyPr/>
          <a:lstStyle/>
          <a:p>
            <a:r>
              <a:rPr lang="en-US" dirty="0" smtClean="0"/>
              <a:t>OPEN</a:t>
            </a:r>
            <a:endParaRPr lang="en-US" dirty="0"/>
          </a:p>
        </p:txBody>
      </p:sp>
      <p:sp>
        <p:nvSpPr>
          <p:cNvPr id="6" name="Content Placeholder 5"/>
          <p:cNvSpPr>
            <a:spLocks noGrp="1"/>
          </p:cNvSpPr>
          <p:nvPr>
            <p:ph sz="quarter" idx="4"/>
          </p:nvPr>
        </p:nvSpPr>
        <p:spPr>
          <a:xfrm>
            <a:off x="6172200" y="1145894"/>
            <a:ext cx="5183188" cy="5043769"/>
          </a:xfrm>
        </p:spPr>
        <p:txBody>
          <a:bodyPr/>
          <a:lstStyle/>
          <a:p>
            <a:r>
              <a:rPr lang="en-US" dirty="0" smtClean="0"/>
              <a:t>CLOSE</a:t>
            </a:r>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14</a:t>
            </a:fld>
            <a:endParaRPr lang="en-US"/>
          </a:p>
        </p:txBody>
      </p:sp>
      <p:pic>
        <p:nvPicPr>
          <p:cNvPr id="9" name="Picture 8"/>
          <p:cNvPicPr/>
          <p:nvPr/>
        </p:nvPicPr>
        <p:blipFill>
          <a:blip r:embed="rId2"/>
          <a:stretch>
            <a:fillRect/>
          </a:stretch>
        </p:blipFill>
        <p:spPr>
          <a:xfrm>
            <a:off x="1053320" y="1690689"/>
            <a:ext cx="4595126" cy="4665661"/>
          </a:xfrm>
          <a:prstGeom prst="rect">
            <a:avLst/>
          </a:prstGeom>
        </p:spPr>
      </p:pic>
      <p:pic>
        <p:nvPicPr>
          <p:cNvPr id="10" name="Picture 9" descr="C:\Users\dell\Downloads\WhatsApp Image 2021-04-26 at 8.35.39 PM.jpeg"/>
          <p:cNvPicPr/>
          <p:nvPr/>
        </p:nvPicPr>
        <p:blipFill>
          <a:blip r:embed="rId3">
            <a:extLst>
              <a:ext uri="{28A0092B-C50C-407E-A947-70E740481C1C}">
                <a14:useLocalDpi xmlns:a14="http://schemas.microsoft.com/office/drawing/2010/main" val="0"/>
              </a:ext>
            </a:extLst>
          </a:blip>
          <a:srcRect/>
          <a:stretch>
            <a:fillRect/>
          </a:stretch>
        </p:blipFill>
        <p:spPr bwMode="auto">
          <a:xfrm>
            <a:off x="6354501" y="1690689"/>
            <a:ext cx="4444679" cy="4665661"/>
          </a:xfrm>
          <a:prstGeom prst="rect">
            <a:avLst/>
          </a:prstGeom>
          <a:noFill/>
          <a:ln>
            <a:noFill/>
          </a:ln>
        </p:spPr>
      </p:pic>
    </p:spTree>
    <p:extLst>
      <p:ext uri="{BB962C8B-B14F-4D97-AF65-F5344CB8AC3E}">
        <p14:creationId xmlns:p14="http://schemas.microsoft.com/office/powerpoint/2010/main" val="43296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TINKERCAD</a:t>
            </a:r>
            <a:endParaRPr lang="en-US" dirty="0"/>
          </a:p>
        </p:txBody>
      </p:sp>
      <p:sp>
        <p:nvSpPr>
          <p:cNvPr id="3" name="Text Placeholder 2"/>
          <p:cNvSpPr>
            <a:spLocks noGrp="1"/>
          </p:cNvSpPr>
          <p:nvPr>
            <p:ph type="body" idx="1"/>
          </p:nvPr>
        </p:nvSpPr>
        <p:spPr>
          <a:xfrm>
            <a:off x="839788" y="1342663"/>
            <a:ext cx="5157787" cy="590309"/>
          </a:xfrm>
        </p:spPr>
        <p:txBody>
          <a:bodyPr/>
          <a:lstStyle/>
          <a:p>
            <a:r>
              <a:rPr lang="en-US" b="0" dirty="0" smtClean="0"/>
              <a:t>CODE</a:t>
            </a:r>
            <a:endParaRPr lang="en-US" b="0" dirty="0"/>
          </a:p>
        </p:txBody>
      </p:sp>
      <p:sp>
        <p:nvSpPr>
          <p:cNvPr id="5" name="Text Placeholder 4"/>
          <p:cNvSpPr>
            <a:spLocks noGrp="1"/>
          </p:cNvSpPr>
          <p:nvPr>
            <p:ph type="body" sz="quarter" idx="3"/>
          </p:nvPr>
        </p:nvSpPr>
        <p:spPr>
          <a:xfrm>
            <a:off x="6172200" y="1053296"/>
            <a:ext cx="5183188" cy="497712"/>
          </a:xfrm>
        </p:spPr>
        <p:txBody>
          <a:bodyPr/>
          <a:lstStyle/>
          <a:p>
            <a:r>
              <a:rPr lang="en-US" b="0" dirty="0" smtClean="0"/>
              <a:t>STIMULATION IMAGE</a:t>
            </a:r>
            <a:endParaRPr lang="en-US" b="0"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15</a:t>
            </a:fld>
            <a:endParaRPr lang="en-US"/>
          </a:p>
        </p:txBody>
      </p:sp>
      <p:pic>
        <p:nvPicPr>
          <p:cNvPr id="10" name="Content Placeholder 9"/>
          <p:cNvPicPr>
            <a:picLocks noGrp="1"/>
          </p:cNvPicPr>
          <p:nvPr>
            <p:ph sz="quarter" idx="4"/>
          </p:nvPr>
        </p:nvPicPr>
        <p:blipFill>
          <a:blip r:embed="rId2"/>
          <a:stretch>
            <a:fillRect/>
          </a:stretch>
        </p:blipFill>
        <p:spPr>
          <a:xfrm>
            <a:off x="6172200" y="1840375"/>
            <a:ext cx="5183188" cy="4676172"/>
          </a:xfrm>
          <a:prstGeom prst="rect">
            <a:avLst/>
          </a:prstGeom>
        </p:spPr>
      </p:pic>
      <p:pic>
        <p:nvPicPr>
          <p:cNvPr id="12" name="Content Placeholder 11"/>
          <p:cNvPicPr>
            <a:picLocks noGrp="1"/>
          </p:cNvPicPr>
          <p:nvPr>
            <p:ph sz="half" idx="2"/>
          </p:nvPr>
        </p:nvPicPr>
        <p:blipFill>
          <a:blip r:embed="rId3"/>
          <a:stretch>
            <a:fillRect/>
          </a:stretch>
        </p:blipFill>
        <p:spPr>
          <a:xfrm>
            <a:off x="439838" y="1932972"/>
            <a:ext cx="5557737" cy="4583575"/>
          </a:xfrm>
          <a:prstGeom prst="rect">
            <a:avLst/>
          </a:prstGeom>
        </p:spPr>
      </p:pic>
    </p:spTree>
    <p:extLst>
      <p:ext uri="{BB962C8B-B14F-4D97-AF65-F5344CB8AC3E}">
        <p14:creationId xmlns:p14="http://schemas.microsoft.com/office/powerpoint/2010/main" val="1683330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pic>
        <p:nvPicPr>
          <p:cNvPr id="6" name="Content Placeholder 5"/>
          <p:cNvPicPr>
            <a:picLocks noGrp="1" noChangeAspect="1"/>
          </p:cNvPicPr>
          <p:nvPr>
            <p:ph sz="half" idx="1"/>
          </p:nvPr>
        </p:nvPicPr>
        <p:blipFill>
          <a:blip r:embed="rId2"/>
          <a:stretch>
            <a:fillRect/>
          </a:stretch>
        </p:blipFill>
        <p:spPr>
          <a:xfrm>
            <a:off x="1075166" y="1825625"/>
            <a:ext cx="4707668" cy="4351338"/>
          </a:xfrm>
          <a:prstGeom prst="rect">
            <a:avLst/>
          </a:prstGeom>
        </p:spPr>
      </p:pic>
      <p:sp>
        <p:nvSpPr>
          <p:cNvPr id="5" name="Slide Number Placeholder 4"/>
          <p:cNvSpPr>
            <a:spLocks noGrp="1"/>
          </p:cNvSpPr>
          <p:nvPr>
            <p:ph type="sldNum" sz="quarter" idx="12"/>
          </p:nvPr>
        </p:nvSpPr>
        <p:spPr/>
        <p:txBody>
          <a:bodyPr/>
          <a:lstStyle/>
          <a:p>
            <a:fld id="{BDCDBBEF-AA6C-4BA6-85B2-A17D7F280E38}" type="slidenum">
              <a:rPr lang="en-US" smtClean="0"/>
              <a:pPr/>
              <a:t>16</a:t>
            </a:fld>
            <a:endParaRPr lang="en-US"/>
          </a:p>
        </p:txBody>
      </p:sp>
      <p:pic>
        <p:nvPicPr>
          <p:cNvPr id="7" name="Content Placeholder 11"/>
          <p:cNvPicPr>
            <a:picLocks noGrp="1"/>
          </p:cNvPicPr>
          <p:nvPr>
            <p:ph sz="half" idx="2"/>
          </p:nvPr>
        </p:nvPicPr>
        <p:blipFill>
          <a:blip r:embed="rId3"/>
          <a:stretch>
            <a:fillRect/>
          </a:stretch>
        </p:blipFill>
        <p:spPr>
          <a:xfrm>
            <a:off x="6172200" y="1682939"/>
            <a:ext cx="5181600" cy="4665662"/>
          </a:xfrm>
          <a:prstGeom prst="rect">
            <a:avLst/>
          </a:prstGeom>
        </p:spPr>
      </p:pic>
    </p:spTree>
    <p:extLst>
      <p:ext uri="{BB962C8B-B14F-4D97-AF65-F5344CB8AC3E}">
        <p14:creationId xmlns:p14="http://schemas.microsoft.com/office/powerpoint/2010/main" val="374582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TWILIO-(WHATSAPP ALERT ,DATABASE)</a:t>
            </a:r>
            <a:endParaRPr lang="en-US" dirty="0"/>
          </a:p>
        </p:txBody>
      </p:sp>
      <p:pic>
        <p:nvPicPr>
          <p:cNvPr id="6" name="Content Placeholder 5"/>
          <p:cNvPicPr>
            <a:picLocks noGrp="1" noChangeAspect="1"/>
          </p:cNvPicPr>
          <p:nvPr>
            <p:ph sz="half" idx="1"/>
          </p:nvPr>
        </p:nvPicPr>
        <p:blipFill>
          <a:blip r:embed="rId2"/>
          <a:stretch>
            <a:fillRect/>
          </a:stretch>
        </p:blipFill>
        <p:spPr>
          <a:xfrm>
            <a:off x="573207" y="1825625"/>
            <a:ext cx="4653886" cy="4895850"/>
          </a:xfrm>
          <a:prstGeom prst="rect">
            <a:avLst/>
          </a:prstGeom>
        </p:spPr>
      </p:pic>
      <p:pic>
        <p:nvPicPr>
          <p:cNvPr id="7" name="Content Placeholder 6"/>
          <p:cNvPicPr>
            <a:picLocks noGrp="1" noChangeAspect="1"/>
          </p:cNvPicPr>
          <p:nvPr>
            <p:ph sz="half" idx="2"/>
          </p:nvPr>
        </p:nvPicPr>
        <p:blipFill>
          <a:blip r:embed="rId3"/>
          <a:stretch>
            <a:fillRect/>
          </a:stretch>
        </p:blipFill>
        <p:spPr>
          <a:xfrm>
            <a:off x="6172200" y="1690688"/>
            <a:ext cx="5181600" cy="5030786"/>
          </a:xfrm>
          <a:prstGeom prst="rect">
            <a:avLst/>
          </a:prstGeom>
        </p:spPr>
      </p:pic>
      <p:sp>
        <p:nvSpPr>
          <p:cNvPr id="5" name="Slide Number Placeholder 4"/>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333006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IFTTT(Google </a:t>
            </a:r>
            <a:r>
              <a:rPr lang="en-US" dirty="0" smtClean="0"/>
              <a:t>Assistant )</a:t>
            </a:r>
            <a:endParaRPr lang="en-US" dirty="0"/>
          </a:p>
        </p:txBody>
      </p:sp>
      <p:pic>
        <p:nvPicPr>
          <p:cNvPr id="7" name="Content Placeholder 6"/>
          <p:cNvPicPr>
            <a:picLocks noGrp="1" noChangeAspect="1"/>
          </p:cNvPicPr>
          <p:nvPr>
            <p:ph sz="half" idx="2"/>
          </p:nvPr>
        </p:nvPicPr>
        <p:blipFill>
          <a:blip r:embed="rId2"/>
          <a:stretch>
            <a:fillRect/>
          </a:stretch>
        </p:blipFill>
        <p:spPr>
          <a:xfrm>
            <a:off x="6073254" y="1690688"/>
            <a:ext cx="4419668" cy="4486275"/>
          </a:xfrm>
          <a:prstGeom prst="rect">
            <a:avLst/>
          </a:prstGeom>
        </p:spPr>
      </p:pic>
      <p:sp>
        <p:nvSpPr>
          <p:cNvPr id="5" name="Slide Number Placeholder 4"/>
          <p:cNvSpPr>
            <a:spLocks noGrp="1"/>
          </p:cNvSpPr>
          <p:nvPr>
            <p:ph type="sldNum" sz="quarter" idx="12"/>
          </p:nvPr>
        </p:nvSpPr>
        <p:spPr/>
        <p:txBody>
          <a:bodyPr/>
          <a:lstStyle/>
          <a:p>
            <a:fld id="{BDCDBBEF-AA6C-4BA6-85B2-A17D7F280E38}" type="slidenum">
              <a:rPr lang="en-US" smtClean="0"/>
              <a:pPr/>
              <a:t>18</a:t>
            </a:fld>
            <a:endParaRPr lang="en-US"/>
          </a:p>
        </p:txBody>
      </p:sp>
      <p:pic>
        <p:nvPicPr>
          <p:cNvPr id="6" name="Content Placeholder 5"/>
          <p:cNvPicPr>
            <a:picLocks noGrp="1"/>
          </p:cNvPicPr>
          <p:nvPr>
            <p:ph sz="half" idx="1"/>
          </p:nvPr>
        </p:nvPicPr>
        <p:blipFill>
          <a:blip r:embed="rId3"/>
          <a:stretch>
            <a:fillRect/>
          </a:stretch>
        </p:blipFill>
        <p:spPr>
          <a:xfrm>
            <a:off x="838199" y="1690688"/>
            <a:ext cx="4225119" cy="4486275"/>
          </a:xfrm>
          <a:prstGeom prst="rect">
            <a:avLst/>
          </a:prstGeom>
        </p:spPr>
      </p:pic>
    </p:spTree>
    <p:extLst>
      <p:ext uri="{BB962C8B-B14F-4D97-AF65-F5344CB8AC3E}">
        <p14:creationId xmlns:p14="http://schemas.microsoft.com/office/powerpoint/2010/main" val="200212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a:t>In conclusion, this project can be used at all places starting from domestic to industrial sectors. The simplicity in the usage of this circuit helps it to be used by a large number of people as people with less knowledge of hardware can also use it without facing any problem. The automatic smart garage will save us some time and increase the security of the </a:t>
            </a:r>
            <a:r>
              <a:rPr lang="en-US" dirty="0" smtClean="0"/>
              <a:t>vehicle . This </a:t>
            </a:r>
            <a:r>
              <a:rPr lang="en-US" dirty="0"/>
              <a:t>project is more effective, cheap cost, improved technology, ease of access, affordable by everyone. This project can be improved to the next level by connecting the prototype to </a:t>
            </a:r>
            <a:r>
              <a:rPr lang="en-US" dirty="0" err="1"/>
              <a:t>Wifi</a:t>
            </a:r>
            <a:r>
              <a:rPr lang="en-US" dirty="0"/>
              <a:t> or cloud and can be made more secure, Access from anywhere in the world and we can also know the database and list of users, time of being accessed, contact details, IP address, date and time.</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88046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smtClean="0">
                <a:latin typeface="Times New Roman"/>
                <a:cs typeface="Times New Roman"/>
              </a:rPr>
              <a:t>Outline</a:t>
            </a:r>
            <a:endParaRPr lang="en-US" b="1" dirty="0">
              <a:latin typeface="Times New Roman"/>
              <a:cs typeface="Times New Roman"/>
            </a:endParaRPr>
          </a:p>
        </p:txBody>
      </p:sp>
      <p:sp>
        <p:nvSpPr>
          <p:cNvPr id="3" name="Content Placeholder 2"/>
          <p:cNvSpPr>
            <a:spLocks noGrp="1"/>
          </p:cNvSpPr>
          <p:nvPr>
            <p:ph idx="1"/>
          </p:nvPr>
        </p:nvSpPr>
        <p:spPr>
          <a:xfrm>
            <a:off x="838200" y="1588220"/>
            <a:ext cx="10515600" cy="4952253"/>
          </a:xfrm>
        </p:spPr>
        <p:txBody>
          <a:bodyPr>
            <a:normAutofit/>
          </a:bodyPr>
          <a:lstStyle/>
          <a:p>
            <a:r>
              <a:rPr lang="en-US" dirty="0" smtClean="0">
                <a:latin typeface="Times New Roman" panose="02020603050405020304" pitchFamily="18" charset="0"/>
                <a:cs typeface="Times New Roman" panose="02020603050405020304" pitchFamily="18" charset="0"/>
              </a:rPr>
              <a:t>Introduction to Project</a:t>
            </a:r>
          </a:p>
          <a:p>
            <a:r>
              <a:rPr lang="en-US" dirty="0" smtClean="0">
                <a:latin typeface="Times New Roman" panose="02020603050405020304" pitchFamily="18" charset="0"/>
                <a:cs typeface="Times New Roman" panose="02020603050405020304" pitchFamily="18" charset="0"/>
              </a:rPr>
              <a:t>Problem Formulation</a:t>
            </a:r>
          </a:p>
          <a:p>
            <a:r>
              <a:rPr lang="en-US" dirty="0" smtClean="0">
                <a:latin typeface="Times New Roman" panose="02020603050405020304" pitchFamily="18" charset="0"/>
                <a:cs typeface="Times New Roman" panose="02020603050405020304" pitchFamily="18" charset="0"/>
              </a:rPr>
              <a:t>Objectives of the work </a:t>
            </a:r>
          </a:p>
          <a:p>
            <a:r>
              <a:rPr lang="en-US" dirty="0" smtClean="0">
                <a:latin typeface="Times New Roman" panose="02020603050405020304" pitchFamily="18" charset="0"/>
                <a:cs typeface="Times New Roman" panose="02020603050405020304" pitchFamily="18" charset="0"/>
              </a:rPr>
              <a:t>Methodology used</a:t>
            </a:r>
          </a:p>
          <a:p>
            <a:r>
              <a:rPr lang="en-US" spc="-10" dirty="0" smtClean="0">
                <a:latin typeface="Times New Roman" panose="02020603050405020304" pitchFamily="18" charset="0"/>
                <a:cs typeface="Times New Roman" panose="02020603050405020304" pitchFamily="18" charset="0"/>
              </a:rPr>
              <a:t>Results and Outputs</a:t>
            </a:r>
          </a:p>
          <a:p>
            <a:r>
              <a:rPr lang="en-US" spc="-10" dirty="0" smtClean="0">
                <a:latin typeface="Times New Roman" panose="02020603050405020304" pitchFamily="18" charset="0"/>
                <a:cs typeface="Times New Roman" panose="02020603050405020304" pitchFamily="18" charset="0"/>
              </a:rPr>
              <a:t>Conclusion</a:t>
            </a:r>
          </a:p>
          <a:p>
            <a:r>
              <a:rPr lang="en-US" dirty="0" smtClean="0">
                <a:latin typeface="Times New Roman" panose="02020603050405020304" pitchFamily="18" charset="0"/>
                <a:cs typeface="Times New Roman" panose="02020603050405020304" pitchFamily="18" charset="0"/>
              </a:rPr>
              <a:t>Future Scope</a:t>
            </a:r>
          </a:p>
          <a:p>
            <a:r>
              <a:rPr lang="en-US" dirty="0" smtClean="0">
                <a:latin typeface="Times New Roman" panose="02020603050405020304" pitchFamily="18" charset="0"/>
                <a:cs typeface="Times New Roman" panose="02020603050405020304" pitchFamily="18" charset="0"/>
              </a:rPr>
              <a:t>References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US" dirty="0"/>
          </a:p>
        </p:txBody>
      </p:sp>
      <p:sp>
        <p:nvSpPr>
          <p:cNvPr id="3" name="Content Placeholder 2"/>
          <p:cNvSpPr>
            <a:spLocks noGrp="1"/>
          </p:cNvSpPr>
          <p:nvPr>
            <p:ph idx="1"/>
          </p:nvPr>
        </p:nvSpPr>
        <p:spPr>
          <a:xfrm>
            <a:off x="838200" y="1446663"/>
            <a:ext cx="10515600" cy="5145206"/>
          </a:xfrm>
        </p:spPr>
        <p:txBody>
          <a:bodyPr>
            <a:normAutofit fontScale="92500" lnSpcReduction="20000"/>
          </a:bodyPr>
          <a:lstStyle/>
          <a:p>
            <a:r>
              <a:rPr lang="en-US" dirty="0"/>
              <a:t>This project can be modified to the next level by upgrading the prototype to </a:t>
            </a:r>
            <a:r>
              <a:rPr lang="en-US" dirty="0" err="1" smtClean="0"/>
              <a:t>WiFi</a:t>
            </a:r>
            <a:r>
              <a:rPr lang="en-US" dirty="0" smtClean="0"/>
              <a:t> </a:t>
            </a:r>
            <a:r>
              <a:rPr lang="en-US" dirty="0"/>
              <a:t>or any module like Node MCU, Esp32, ESP8266, or a hybrid board. The benefits of being connected with </a:t>
            </a:r>
            <a:r>
              <a:rPr lang="en-US" dirty="0" err="1"/>
              <a:t>Wifi</a:t>
            </a:r>
            <a:r>
              <a:rPr lang="en-US" dirty="0"/>
              <a:t> or </a:t>
            </a:r>
            <a:r>
              <a:rPr lang="en-US" dirty="0" smtClean="0"/>
              <a:t>Cloud </a:t>
            </a:r>
            <a:r>
              <a:rPr lang="en-US" dirty="0"/>
              <a:t>areas follows :</a:t>
            </a:r>
          </a:p>
          <a:p>
            <a:r>
              <a:rPr lang="en-US" dirty="0"/>
              <a:t>1.It can be controlled from any part of the world.</a:t>
            </a:r>
          </a:p>
          <a:p>
            <a:r>
              <a:rPr lang="en-US" dirty="0"/>
              <a:t>2.It can be controlled through google assistant avoiding physical touch or human effort.</a:t>
            </a:r>
          </a:p>
          <a:p>
            <a:r>
              <a:rPr lang="en-US" dirty="0"/>
              <a:t>3.Due to the current scenario of spreading the Corona Virus this is a proposed and affordable solution to prevent the physical touch and helps to prevent the virus.</a:t>
            </a:r>
          </a:p>
          <a:p>
            <a:r>
              <a:rPr lang="en-US" dirty="0"/>
              <a:t>4.One of the unique features of this project being connected with </a:t>
            </a:r>
            <a:r>
              <a:rPr lang="en-US" dirty="0" err="1" smtClean="0"/>
              <a:t>WiFi</a:t>
            </a:r>
            <a:r>
              <a:rPr lang="en-US" dirty="0" smtClean="0"/>
              <a:t> is that to </a:t>
            </a:r>
            <a:r>
              <a:rPr lang="en-US" dirty="0"/>
              <a:t>ensure security by specific voice </a:t>
            </a:r>
            <a:r>
              <a:rPr lang="en-US" dirty="0" err="1"/>
              <a:t>recognization</a:t>
            </a:r>
            <a:r>
              <a:rPr lang="en-US" dirty="0"/>
              <a:t> that no third-party user cannot access the garage even though if he is having google assistant in case if he tries to open then through  </a:t>
            </a:r>
            <a:r>
              <a:rPr lang="en-US" dirty="0" err="1"/>
              <a:t>Twilio</a:t>
            </a:r>
            <a:r>
              <a:rPr lang="en-US" dirty="0"/>
              <a:t> system we receive a message that unauthorized user is trying to access the garage thus can produce an alarm to prevent from theft.</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1952428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IN" sz="1600" dirty="0">
                <a:latin typeface="Times New Roman" panose="02020603050405020304" pitchFamily="18" charset="0"/>
                <a:cs typeface="Times New Roman" panose="02020603050405020304" pitchFamily="18" charset="0"/>
              </a:rPr>
              <a:t>1.  </a:t>
            </a:r>
            <a:r>
              <a:rPr lang="en-US" sz="1600" u="sng" dirty="0" err="1">
                <a:latin typeface="Times New Roman" panose="02020603050405020304" pitchFamily="18" charset="0"/>
                <a:cs typeface="Times New Roman" panose="02020603050405020304" pitchFamily="18" charset="0"/>
                <a:hlinkClick r:id="rId2"/>
              </a:rPr>
              <a:t>สอนใช้งาน</a:t>
            </a:r>
            <a:r>
              <a:rPr lang="en-US" sz="1600" u="sng" dirty="0">
                <a:latin typeface="Times New Roman" panose="02020603050405020304" pitchFamily="18" charset="0"/>
                <a:cs typeface="Times New Roman" panose="02020603050405020304" pitchFamily="18" charset="0"/>
                <a:hlinkClick r:id="rId2"/>
              </a:rPr>
              <a:t> Arduino </a:t>
            </a:r>
            <a:r>
              <a:rPr lang="en-US" sz="1600" u="sng" dirty="0" err="1">
                <a:latin typeface="Times New Roman" panose="02020603050405020304" pitchFamily="18" charset="0"/>
                <a:cs typeface="Times New Roman" panose="02020603050405020304" pitchFamily="18" charset="0"/>
                <a:hlinkClick r:id="rId2"/>
              </a:rPr>
              <a:t>UNO+WiFi</a:t>
            </a:r>
            <a:r>
              <a:rPr lang="en-US" sz="1600" u="sng" dirty="0">
                <a:latin typeface="Times New Roman" panose="02020603050405020304" pitchFamily="18" charset="0"/>
                <a:cs typeface="Times New Roman" panose="02020603050405020304" pitchFamily="18" charset="0"/>
                <a:hlinkClick r:id="rId2"/>
              </a:rPr>
              <a:t> R3 ATmega328P+ESP8266 Web Server </a:t>
            </a:r>
            <a:r>
              <a:rPr lang="en-US" sz="1600" u="sng" dirty="0" err="1">
                <a:latin typeface="Times New Roman" panose="02020603050405020304" pitchFamily="18" charset="0"/>
                <a:cs typeface="Times New Roman" panose="02020603050405020304" pitchFamily="18" charset="0"/>
                <a:hlinkClick r:id="rId2"/>
              </a:rPr>
              <a:t>Wifi</a:t>
            </a:r>
            <a:r>
              <a:rPr lang="en-US" sz="1600" u="sng" dirty="0">
                <a:latin typeface="Times New Roman" panose="02020603050405020304" pitchFamily="18" charset="0"/>
                <a:cs typeface="Times New Roman" panose="02020603050405020304" pitchFamily="18" charset="0"/>
                <a:hlinkClick r:id="rId2"/>
              </a:rPr>
              <a:t> - YouTube</a:t>
            </a:r>
            <a:endParaRPr lang="en-US"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2. </a:t>
            </a:r>
            <a:r>
              <a:rPr lang="en-US" sz="1600" u="sng" dirty="0">
                <a:latin typeface="Times New Roman" panose="02020603050405020304" pitchFamily="18" charset="0"/>
                <a:cs typeface="Times New Roman" panose="02020603050405020304" pitchFamily="18" charset="0"/>
                <a:hlinkClick r:id="rId3"/>
              </a:rPr>
              <a:t>Send WhatsApp Messages to ESP32, ESP8266 &amp; </a:t>
            </a:r>
            <a:r>
              <a:rPr lang="en-US" sz="1600" u="sng" dirty="0" err="1">
                <a:latin typeface="Times New Roman" panose="02020603050405020304" pitchFamily="18" charset="0"/>
                <a:cs typeface="Times New Roman" panose="02020603050405020304" pitchFamily="18" charset="0"/>
                <a:hlinkClick r:id="rId3"/>
              </a:rPr>
              <a:t>NodeMCU</a:t>
            </a:r>
            <a:r>
              <a:rPr lang="en-US" sz="1600" u="sng" dirty="0">
                <a:latin typeface="Times New Roman" panose="02020603050405020304" pitchFamily="18" charset="0"/>
                <a:cs typeface="Times New Roman" panose="02020603050405020304" pitchFamily="18" charset="0"/>
                <a:hlinkClick r:id="rId3"/>
              </a:rPr>
              <a:t> using </a:t>
            </a:r>
            <a:r>
              <a:rPr lang="en-US" sz="1600" u="sng" dirty="0" err="1">
                <a:latin typeface="Times New Roman" panose="02020603050405020304" pitchFamily="18" charset="0"/>
                <a:cs typeface="Times New Roman" panose="02020603050405020304" pitchFamily="18" charset="0"/>
                <a:hlinkClick r:id="rId3"/>
              </a:rPr>
              <a:t>Twilio</a:t>
            </a:r>
            <a:r>
              <a:rPr lang="en-US" sz="1600" u="sng" dirty="0">
                <a:latin typeface="Times New Roman" panose="02020603050405020304" pitchFamily="18" charset="0"/>
                <a:cs typeface="Times New Roman" panose="02020603050405020304" pitchFamily="18" charset="0"/>
                <a:hlinkClick r:id="rId3"/>
              </a:rPr>
              <a:t> API and </a:t>
            </a:r>
            <a:r>
              <a:rPr lang="en-US" sz="1600" u="sng" dirty="0" err="1">
                <a:latin typeface="Times New Roman" panose="02020603050405020304" pitchFamily="18" charset="0"/>
                <a:cs typeface="Times New Roman" panose="02020603050405020304" pitchFamily="18" charset="0"/>
                <a:hlinkClick r:id="rId3"/>
              </a:rPr>
              <a:t>ThingESP</a:t>
            </a:r>
            <a:r>
              <a:rPr lang="en-US" sz="1600" u="sng" dirty="0">
                <a:latin typeface="Times New Roman" panose="02020603050405020304" pitchFamily="18" charset="0"/>
                <a:cs typeface="Times New Roman" panose="02020603050405020304" pitchFamily="18" charset="0"/>
                <a:hlinkClick r:id="rId3"/>
              </a:rPr>
              <a:t> - YouTube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a:t>
            </a:r>
            <a:r>
              <a:rPr lang="en-US" sz="1600" u="sng" dirty="0">
                <a:latin typeface="Times New Roman" panose="02020603050405020304" pitchFamily="18" charset="0"/>
                <a:cs typeface="Times New Roman" panose="02020603050405020304" pitchFamily="18" charset="0"/>
                <a:hlinkClick r:id="rId4"/>
              </a:rPr>
              <a:t>How to make Automatic Sliding Door/ Easy Tutorial - YouTube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a:t>
            </a:r>
            <a:r>
              <a:rPr lang="en-US" sz="1600" u="sng" dirty="0">
                <a:solidFill>
                  <a:schemeClr val="accent1">
                    <a:lumMod val="75000"/>
                  </a:schemeClr>
                </a:solidFill>
                <a:latin typeface="Times New Roman" panose="02020603050405020304" pitchFamily="18" charset="0"/>
                <a:cs typeface="Times New Roman" panose="02020603050405020304" pitchFamily="18" charset="0"/>
              </a:rPr>
              <a:t>https://thingesp.siddhesh.me/#/console/home</a:t>
            </a:r>
          </a:p>
          <a:p>
            <a:r>
              <a:rPr lang="en-US" sz="1600" dirty="0">
                <a:latin typeface="Times New Roman" panose="02020603050405020304" pitchFamily="18" charset="0"/>
                <a:cs typeface="Times New Roman" panose="02020603050405020304" pitchFamily="18" charset="0"/>
              </a:rPr>
              <a:t>5. </a:t>
            </a:r>
            <a:r>
              <a:rPr lang="en-US" sz="1600" u="sng" dirty="0">
                <a:latin typeface="Times New Roman" panose="02020603050405020304" pitchFamily="18" charset="0"/>
                <a:cs typeface="Times New Roman" panose="02020603050405020304" pitchFamily="18" charset="0"/>
                <a:hlinkClick r:id="rId5"/>
              </a:rPr>
              <a:t>https://www.twilio.com/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6. </a:t>
            </a:r>
            <a:r>
              <a:rPr lang="en-US" sz="1600" u="sng" dirty="0">
                <a:solidFill>
                  <a:schemeClr val="accent1">
                    <a:lumMod val="75000"/>
                  </a:schemeClr>
                </a:solidFill>
                <a:latin typeface="Times New Roman" panose="02020603050405020304" pitchFamily="18" charset="0"/>
                <a:cs typeface="Times New Roman" panose="02020603050405020304" pitchFamily="18" charset="0"/>
              </a:rPr>
              <a:t>https://ifttt.com/home</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19122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Project</a:t>
            </a:r>
            <a:endParaRPr lang="en-US" dirty="0"/>
          </a:p>
        </p:txBody>
      </p:sp>
      <p:sp>
        <p:nvSpPr>
          <p:cNvPr id="3" name="Content Placeholder 2"/>
          <p:cNvSpPr>
            <a:spLocks noGrp="1"/>
          </p:cNvSpPr>
          <p:nvPr>
            <p:ph idx="1"/>
          </p:nvPr>
        </p:nvSpPr>
        <p:spPr/>
        <p:txBody>
          <a:bodyPr>
            <a:normAutofit fontScale="92500" lnSpcReduction="10000"/>
          </a:bodyPr>
          <a:lstStyle/>
          <a:p>
            <a:r>
              <a:rPr lang="en-IN" dirty="0" smtClean="0">
                <a:latin typeface="Times New Roman" panose="02020603050405020304" pitchFamily="18" charset="0"/>
                <a:cs typeface="Times New Roman" panose="02020603050405020304" pitchFamily="18" charset="0"/>
              </a:rPr>
              <a:t>Due to the current scenario of Covid-19 so as part of our contribution that is preventing the physical touch. This project is being automatic. So as to prevent physical touch we can apply this Smart garage into a real-life Application as its low cost, more efficient, easy access at low complexity.</a:t>
            </a:r>
          </a:p>
          <a:p>
            <a:r>
              <a:rPr lang="en-IN" dirty="0" smtClean="0">
                <a:latin typeface="Times New Roman" panose="02020603050405020304" pitchFamily="18" charset="0"/>
                <a:cs typeface="Times New Roman" panose="02020603050405020304" pitchFamily="18" charset="0"/>
              </a:rPr>
              <a:t>With </a:t>
            </a:r>
            <a:r>
              <a:rPr lang="en-IN" dirty="0">
                <a:latin typeface="Times New Roman" panose="02020603050405020304" pitchFamily="18" charset="0"/>
                <a:cs typeface="Times New Roman" panose="02020603050405020304" pitchFamily="18" charset="0"/>
              </a:rPr>
              <a:t>the fast-growing world with many inventions and innovations are being made . Making the more complex things into a simpler form by using  sensors . With or without our knowledge many things are being automated. As many things are being invented, innovations are being done. As a part of innovation, we are doing this project which is a part of our course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IoT</a:t>
            </a:r>
            <a:r>
              <a:rPr lang="en-IN" dirty="0">
                <a:latin typeface="Times New Roman" panose="02020603050405020304" pitchFamily="18" charset="0"/>
                <a:cs typeface="Times New Roman" panose="02020603050405020304" pitchFamily="18" charset="0"/>
              </a:rPr>
              <a:t>. Sensors are one of the important sources which are used for automation. Smart Garage is one such innovation that will make the life of the user easy and secure, automated. It will also ensure the safety of the garage by sending SMS alerts when it connected to the </a:t>
            </a:r>
            <a:r>
              <a:rPr lang="en-IN" dirty="0" err="1">
                <a:latin typeface="Times New Roman" panose="02020603050405020304" pitchFamily="18" charset="0"/>
                <a:cs typeface="Times New Roman" panose="02020603050405020304" pitchFamily="18" charset="0"/>
              </a:rPr>
              <a:t>wifi</a:t>
            </a:r>
            <a:r>
              <a:rPr lang="en-IN" dirty="0">
                <a:latin typeface="Times New Roman" panose="02020603050405020304" pitchFamily="18" charset="0"/>
                <a:cs typeface="Times New Roman" panose="02020603050405020304" pitchFamily="18" charset="0"/>
              </a:rPr>
              <a:t> or cloud</a:t>
            </a:r>
            <a:r>
              <a:rPr lang="en-I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6218"/>
            <a:ext cx="10515600" cy="5910745"/>
          </a:xfrm>
        </p:spPr>
        <p:txBody>
          <a:bodyPr/>
          <a:lstStyle/>
          <a:p>
            <a:r>
              <a:rPr lang="en-IN" dirty="0" smtClean="0">
                <a:latin typeface="Times New Roman" panose="02020603050405020304" pitchFamily="18" charset="0"/>
                <a:cs typeface="Times New Roman" panose="02020603050405020304" pitchFamily="18" charset="0"/>
              </a:rPr>
              <a:t>Open and </a:t>
            </a:r>
            <a:r>
              <a:rPr lang="en-IN" dirty="0">
                <a:latin typeface="Times New Roman" panose="02020603050405020304" pitchFamily="18" charset="0"/>
                <a:cs typeface="Times New Roman" panose="02020603050405020304" pitchFamily="18" charset="0"/>
              </a:rPr>
              <a:t>close the garage using Motion or Vehicle detection, detects with and also equipped with a buzzer to ensure that the vehicle is being parked in the garage and the buzzer gives a sound when the garage door is closing</a:t>
            </a:r>
            <a:r>
              <a:rPr lang="en-IN" dirty="0" smtClean="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It can be developed in such a way that fully Internet-based in case it is connected with a device like </a:t>
            </a:r>
            <a:r>
              <a:rPr lang="en-IN" dirty="0" err="1">
                <a:latin typeface="Times New Roman" panose="02020603050405020304" pitchFamily="18" charset="0"/>
                <a:cs typeface="Times New Roman" panose="02020603050405020304" pitchFamily="18" charset="0"/>
              </a:rPr>
              <a:t>NodeMCU</a:t>
            </a:r>
            <a:r>
              <a:rPr lang="en-IN" dirty="0">
                <a:latin typeface="Times New Roman" panose="02020603050405020304" pitchFamily="18" charset="0"/>
                <a:cs typeface="Times New Roman" panose="02020603050405020304" pitchFamily="18" charset="0"/>
              </a:rPr>
              <a:t>, or ESP32, ESP8266  to get an SMS alert message and a list of the user details like phone number, time, date IP address, location, and device status using </a:t>
            </a:r>
            <a:r>
              <a:rPr lang="en-IN" dirty="0" err="1">
                <a:latin typeface="Times New Roman" panose="02020603050405020304" pitchFamily="18" charset="0"/>
                <a:cs typeface="Times New Roman" panose="02020603050405020304" pitchFamily="18" charset="0"/>
              </a:rPr>
              <a:t>Whatsapp</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chatbox</a:t>
            </a:r>
            <a:r>
              <a:rPr lang="en-IN" dirty="0">
                <a:latin typeface="Times New Roman" panose="02020603050405020304" pitchFamily="18" charset="0"/>
                <a:cs typeface="Times New Roman" panose="02020603050405020304" pitchFamily="18" charset="0"/>
              </a:rPr>
              <a:t>. This project helps to reduce the burden of the owner to open the sliding door </a:t>
            </a:r>
            <a:r>
              <a:rPr lang="en-IN" dirty="0" smtClean="0">
                <a:latin typeface="Times New Roman" panose="02020603050405020304" pitchFamily="18" charset="0"/>
                <a:cs typeface="Times New Roman" panose="02020603050405020304" pitchFamily="18" charset="0"/>
              </a:rPr>
              <a:t>manually .</a:t>
            </a:r>
          </a:p>
          <a:p>
            <a:r>
              <a:rPr lang="en-IN" dirty="0">
                <a:latin typeface="Times New Roman" panose="02020603050405020304" pitchFamily="18" charset="0"/>
                <a:cs typeface="Times New Roman" panose="02020603050405020304" pitchFamily="18" charset="0"/>
              </a:rPr>
              <a:t>It will open automatically when you give a motion or when the vehicle is in front of the garage and closes automatically if the car is parked. The main advantage of this innovation is reducing human effort, time, security, automation. </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2438819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p:sp>
        <p:nvSpPr>
          <p:cNvPr id="3" name="Content Placeholder 2"/>
          <p:cNvSpPr>
            <a:spLocks noGrp="1"/>
          </p:cNvSpPr>
          <p:nvPr>
            <p:ph idx="1"/>
          </p:nvPr>
        </p:nvSpPr>
        <p:spPr>
          <a:xfrm>
            <a:off x="838200" y="1527858"/>
            <a:ext cx="10515600" cy="5330142"/>
          </a:xfrm>
        </p:spPr>
        <p:txBody>
          <a:bodyPr/>
          <a:lstStyle/>
          <a:p>
            <a:pPr marL="0" indent="0">
              <a:buNone/>
            </a:pPr>
            <a:r>
              <a:rPr lang="en-US" dirty="0"/>
              <a:t>Case 1:The main problem is arising when you need to park or remove the vehicle you need to put some physical </a:t>
            </a:r>
            <a:r>
              <a:rPr lang="en-US" dirty="0" smtClean="0"/>
              <a:t>effort and you need to use physical touch.</a:t>
            </a:r>
            <a:endParaRPr lang="en-US" dirty="0"/>
          </a:p>
          <a:p>
            <a:pPr marL="0" indent="0">
              <a:buNone/>
            </a:pPr>
            <a:r>
              <a:rPr lang="en-US" dirty="0"/>
              <a:t>SO if we use this proposed project you can park or remove the car whenever you need it without any physical effort or touch and thus prevent it from being attacked by COVID Virus.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pic>
        <p:nvPicPr>
          <p:cNvPr id="5" name="Picture 4"/>
          <p:cNvPicPr>
            <a:picLocks noChangeAspect="1"/>
          </p:cNvPicPr>
          <p:nvPr/>
        </p:nvPicPr>
        <p:blipFill>
          <a:blip r:embed="rId2"/>
          <a:stretch>
            <a:fillRect/>
          </a:stretch>
        </p:blipFill>
        <p:spPr>
          <a:xfrm>
            <a:off x="838200" y="4114800"/>
            <a:ext cx="4657725" cy="2743200"/>
          </a:xfrm>
          <a:prstGeom prst="rect">
            <a:avLst/>
          </a:prstGeom>
        </p:spPr>
      </p:pic>
      <p:pic>
        <p:nvPicPr>
          <p:cNvPr id="6" name="Picture 5"/>
          <p:cNvPicPr/>
          <p:nvPr/>
        </p:nvPicPr>
        <p:blipFill>
          <a:blip r:embed="rId3"/>
          <a:stretch>
            <a:fillRect/>
          </a:stretch>
        </p:blipFill>
        <p:spPr>
          <a:xfrm>
            <a:off x="7737254" y="4040505"/>
            <a:ext cx="3773347" cy="2680970"/>
          </a:xfrm>
          <a:prstGeom prst="rect">
            <a:avLst/>
          </a:prstGeom>
        </p:spPr>
      </p:pic>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4642"/>
            <a:ext cx="10515600" cy="6273479"/>
          </a:xfrm>
        </p:spPr>
        <p:txBody>
          <a:bodyPr/>
          <a:lstStyle/>
          <a:p>
            <a:r>
              <a:rPr lang="en-US" dirty="0"/>
              <a:t>Case-2: Two Vehicles come simultaneously one is in the garage and the other should be outside. At the same time vehicle 2 has arrived at the garage vehicle 1 is being parked so if two cars at the same time go in there may be an accident for the vehicles this may lead to some damage so in order to prevent that situation that the concept of Smart systematic lighting is being used Vehicle 2 recognize the red light and buzzer sound, wait until the Vehicle1 is being parked and then park the vehicle 2 </a:t>
            </a:r>
            <a:r>
              <a:rPr lang="en-US" dirty="0" smtClean="0"/>
              <a:t>accordingly.</a:t>
            </a:r>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5" name="Picture 4"/>
          <p:cNvPicPr/>
          <p:nvPr/>
        </p:nvPicPr>
        <p:blipFill>
          <a:blip r:embed="rId2"/>
          <a:stretch>
            <a:fillRect/>
          </a:stretch>
        </p:blipFill>
        <p:spPr>
          <a:xfrm>
            <a:off x="1029182" y="3599815"/>
            <a:ext cx="4144701" cy="3121660"/>
          </a:xfrm>
          <a:prstGeom prst="rect">
            <a:avLst/>
          </a:prstGeom>
        </p:spPr>
      </p:pic>
      <p:pic>
        <p:nvPicPr>
          <p:cNvPr id="7" name="Picture 6"/>
          <p:cNvPicPr/>
          <p:nvPr/>
        </p:nvPicPr>
        <p:blipFill>
          <a:blip r:embed="rId3"/>
          <a:stretch>
            <a:fillRect/>
          </a:stretch>
        </p:blipFill>
        <p:spPr>
          <a:xfrm>
            <a:off x="6250329" y="3503139"/>
            <a:ext cx="3935392" cy="3121660"/>
          </a:xfrm>
          <a:prstGeom prst="rect">
            <a:avLst/>
          </a:prstGeom>
        </p:spPr>
      </p:pic>
    </p:spTree>
    <p:extLst>
      <p:ext uri="{BB962C8B-B14F-4D97-AF65-F5344CB8AC3E}">
        <p14:creationId xmlns:p14="http://schemas.microsoft.com/office/powerpoint/2010/main" val="24902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838200" y="1319514"/>
            <a:ext cx="10515600" cy="5683170"/>
          </a:xfrm>
        </p:spPr>
        <p:txBody>
          <a:bodyPr/>
          <a:lstStyle/>
          <a:p>
            <a:pPr marL="0" indent="0">
              <a:buNone/>
            </a:pPr>
            <a:r>
              <a:rPr lang="en-US" dirty="0" smtClean="0"/>
              <a:t>Virtual stimulation using Tinker Cad software and all the connections and code should work perfectly.</a:t>
            </a:r>
            <a:endParaRPr lang="en-US" dirty="0"/>
          </a:p>
          <a:p>
            <a:r>
              <a:rPr lang="en-IN" dirty="0"/>
              <a:t>Link </a:t>
            </a:r>
            <a:r>
              <a:rPr lang="en-IN" dirty="0" err="1"/>
              <a:t>TinkerCad</a:t>
            </a:r>
            <a:r>
              <a:rPr lang="en-IN" dirty="0"/>
              <a:t> Stimulation:</a:t>
            </a:r>
            <a:endParaRPr lang="en-US" dirty="0"/>
          </a:p>
          <a:p>
            <a:pPr marL="0" indent="0">
              <a:buNone/>
            </a:pPr>
            <a:r>
              <a:rPr lang="en-IN" dirty="0">
                <a:solidFill>
                  <a:schemeClr val="accent1">
                    <a:lumMod val="75000"/>
                  </a:schemeClr>
                </a:solidFill>
              </a:rPr>
              <a:t>https://drive.google.com/drive/folders/1Co3mKJwZI3SvVHLU_---sYZzGRVKua3Y?usp=sharing</a:t>
            </a:r>
            <a:endParaRPr lang="en-US" dirty="0">
              <a:solidFill>
                <a:schemeClr val="accent1">
                  <a:lumMod val="75000"/>
                </a:schemeClr>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8" name="Picture 7"/>
          <p:cNvPicPr>
            <a:picLocks noChangeAspect="1"/>
          </p:cNvPicPr>
          <p:nvPr/>
        </p:nvPicPr>
        <p:blipFill>
          <a:blip r:embed="rId2"/>
          <a:stretch>
            <a:fillRect/>
          </a:stretch>
        </p:blipFill>
        <p:spPr>
          <a:xfrm>
            <a:off x="6949632" y="3393613"/>
            <a:ext cx="3321935" cy="2793055"/>
          </a:xfrm>
          <a:prstGeom prst="rect">
            <a:avLst/>
          </a:prstGeom>
        </p:spPr>
      </p:pic>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322"/>
            <a:ext cx="10515600" cy="6377650"/>
          </a:xfrm>
        </p:spPr>
        <p:txBody>
          <a:bodyPr/>
          <a:lstStyle/>
          <a:p>
            <a:r>
              <a:rPr lang="en-US" dirty="0" smtClean="0"/>
              <a:t>2.Hardware assembling and connections ,Arduino code without any errors.</a:t>
            </a:r>
          </a:p>
          <a:p>
            <a:r>
              <a:rPr lang="en-US" dirty="0"/>
              <a:t>Video Link: </a:t>
            </a:r>
            <a:r>
              <a:rPr lang="en-US" u="sng" dirty="0">
                <a:hlinkClick r:id="rId2"/>
              </a:rPr>
              <a:t>Hardware stimulation: - Google Drive</a:t>
            </a:r>
            <a:endParaRPr lang="en-US" dirty="0"/>
          </a:p>
          <a:p>
            <a:r>
              <a:rPr lang="en-IN" u="sng" dirty="0">
                <a:hlinkClick r:id="rId3"/>
              </a:rPr>
              <a:t>https://</a:t>
            </a:r>
            <a:r>
              <a:rPr lang="en-IN" u="sng" dirty="0" smtClean="0">
                <a:hlinkClick r:id="rId3"/>
              </a:rPr>
              <a:t>drive.google.com/drive/folders/19RpQTaqnTLzCoxQynsF8NnvPK4XjMKaV?usp=sharing</a:t>
            </a:r>
            <a:endParaRPr lang="en-IN" u="sng"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The above pictures describe the hardware connections and the model of the  smart garage  and its working.</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4"/>
          <p:cNvPicPr>
            <a:picLocks noChangeAspect="1"/>
          </p:cNvPicPr>
          <p:nvPr/>
        </p:nvPicPr>
        <p:blipFill>
          <a:blip r:embed="rId4"/>
          <a:stretch>
            <a:fillRect/>
          </a:stretch>
        </p:blipFill>
        <p:spPr>
          <a:xfrm>
            <a:off x="1388963" y="2604303"/>
            <a:ext cx="3460830" cy="2777925"/>
          </a:xfrm>
          <a:prstGeom prst="rect">
            <a:avLst/>
          </a:prstGeom>
        </p:spPr>
      </p:pic>
      <p:pic>
        <p:nvPicPr>
          <p:cNvPr id="6" name="Picture 5"/>
          <p:cNvPicPr/>
          <p:nvPr/>
        </p:nvPicPr>
        <p:blipFill>
          <a:blip r:embed="rId5"/>
          <a:stretch>
            <a:fillRect/>
          </a:stretch>
        </p:blipFill>
        <p:spPr>
          <a:xfrm>
            <a:off x="5976877" y="2604303"/>
            <a:ext cx="4340507" cy="2680970"/>
          </a:xfrm>
          <a:prstGeom prst="rect">
            <a:avLst/>
          </a:prstGeom>
        </p:spPr>
      </p:pic>
    </p:spTree>
    <p:extLst>
      <p:ext uri="{BB962C8B-B14F-4D97-AF65-F5344CB8AC3E}">
        <p14:creationId xmlns:p14="http://schemas.microsoft.com/office/powerpoint/2010/main" val="288259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137" y="150470"/>
            <a:ext cx="10867663" cy="6707529"/>
          </a:xfrm>
        </p:spPr>
        <p:txBody>
          <a:bodyPr>
            <a:normAutofit/>
          </a:bodyPr>
          <a:lstStyle/>
          <a:p>
            <a:r>
              <a:rPr lang="en-IN" dirty="0" smtClean="0"/>
              <a:t>3.The </a:t>
            </a:r>
            <a:r>
              <a:rPr lang="en-IN" dirty="0"/>
              <a:t>smart systematic lighting concept is one of the unique features of our project that helps </a:t>
            </a:r>
            <a:r>
              <a:rPr lang="en-IN" dirty="0" smtClean="0"/>
              <a:t>garage and vehicle safety. </a:t>
            </a:r>
            <a:r>
              <a:rPr lang="en-IN" dirty="0"/>
              <a:t>This actually works with Two lights one is red and another one is green, As we all know that green is used for going and red is used for stopping as a part of traffic lights. So the same is concept is being applied </a:t>
            </a:r>
            <a:r>
              <a:rPr lang="en-IN" dirty="0" err="1" smtClean="0"/>
              <a:t>hereThe</a:t>
            </a:r>
            <a:r>
              <a:rPr lang="en-IN" dirty="0" smtClean="0"/>
              <a:t> images indicates the smart systematic system and car 2 is following the process.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8" name="Picture 7"/>
          <p:cNvPicPr>
            <a:picLocks noChangeAspect="1"/>
          </p:cNvPicPr>
          <p:nvPr/>
        </p:nvPicPr>
        <p:blipFill>
          <a:blip r:embed="rId2"/>
          <a:stretch>
            <a:fillRect/>
          </a:stretch>
        </p:blipFill>
        <p:spPr>
          <a:xfrm>
            <a:off x="775504" y="3370605"/>
            <a:ext cx="3958541" cy="2902874"/>
          </a:xfrm>
          <a:prstGeom prst="rect">
            <a:avLst/>
          </a:prstGeom>
        </p:spPr>
      </p:pic>
      <p:pic>
        <p:nvPicPr>
          <p:cNvPr id="9" name="Picture 8"/>
          <p:cNvPicPr>
            <a:picLocks noChangeAspect="1"/>
          </p:cNvPicPr>
          <p:nvPr/>
        </p:nvPicPr>
        <p:blipFill>
          <a:blip r:embed="rId3"/>
          <a:stretch>
            <a:fillRect/>
          </a:stretch>
        </p:blipFill>
        <p:spPr>
          <a:xfrm>
            <a:off x="7292051" y="3263779"/>
            <a:ext cx="3872514" cy="2801355"/>
          </a:xfrm>
          <a:prstGeom prst="rect">
            <a:avLst/>
          </a:prstGeom>
        </p:spPr>
      </p:pic>
    </p:spTree>
    <p:extLst>
      <p:ext uri="{BB962C8B-B14F-4D97-AF65-F5344CB8AC3E}">
        <p14:creationId xmlns:p14="http://schemas.microsoft.com/office/powerpoint/2010/main" val="675423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6634</TotalTime>
  <Words>1374</Words>
  <Application>Microsoft Office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Arial Black</vt:lpstr>
      <vt:lpstr>Arial Unicode MS</vt:lpstr>
      <vt:lpstr>Calibri</vt:lpstr>
      <vt:lpstr>Calibri Light</vt:lpstr>
      <vt:lpstr>Casper</vt:lpstr>
      <vt:lpstr>Karla</vt:lpstr>
      <vt:lpstr>Raleway ExtraBold</vt:lpstr>
      <vt:lpstr>Times New Roman</vt:lpstr>
      <vt:lpstr>1_Office Theme</vt:lpstr>
      <vt:lpstr>2_Office Theme</vt:lpstr>
      <vt:lpstr>Contents Slide Master</vt:lpstr>
      <vt:lpstr>PowerPoint Presentation</vt:lpstr>
      <vt:lpstr>Outline</vt:lpstr>
      <vt:lpstr>Introduction to Project</vt:lpstr>
      <vt:lpstr>PowerPoint Presentation</vt:lpstr>
      <vt:lpstr>Problem Formulation</vt:lpstr>
      <vt:lpstr>PowerPoint Presentation</vt:lpstr>
      <vt:lpstr>Objectives</vt:lpstr>
      <vt:lpstr>PowerPoint Presentation</vt:lpstr>
      <vt:lpstr>PowerPoint Presentation</vt:lpstr>
      <vt:lpstr>Methodology used</vt:lpstr>
      <vt:lpstr>PowerPoint Presentation</vt:lpstr>
      <vt:lpstr>Results and Outputs</vt:lpstr>
      <vt:lpstr>PowerPoint Presentation</vt:lpstr>
      <vt:lpstr> PROTOTYPE</vt:lpstr>
      <vt:lpstr>TINKERCAD</vt:lpstr>
      <vt:lpstr>CONNECTIONS</vt:lpstr>
      <vt:lpstr>TWILIO-(WHATSAPP ALERT ,DATABASE)</vt:lpstr>
      <vt:lpstr>IFTTT(Google Assistant )</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dell</cp:lastModifiedBy>
  <cp:revision>514</cp:revision>
  <dcterms:created xsi:type="dcterms:W3CDTF">2019-01-09T10:33:58Z</dcterms:created>
  <dcterms:modified xsi:type="dcterms:W3CDTF">2021-04-28T07:10:08Z</dcterms:modified>
</cp:coreProperties>
</file>